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886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843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9344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586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31/03/2020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31/03/2020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31/03/2020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31/03/2020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stCxn id="58" idx="0"/>
            <a:endCxn id="37" idx="2"/>
          </p:cNvCxnSpPr>
          <p:nvPr/>
        </p:nvCxnSpPr>
        <p:spPr>
          <a:xfrm flipH="1" flipV="1">
            <a:off x="6778419" y="1595618"/>
            <a:ext cx="2147171" cy="39761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stCxn id="34" idx="0"/>
            <a:endCxn id="37" idx="2"/>
          </p:cNvCxnSpPr>
          <p:nvPr/>
        </p:nvCxnSpPr>
        <p:spPr>
          <a:xfrm flipH="1" flipV="1">
            <a:off x="6778419" y="1595618"/>
            <a:ext cx="4197259" cy="40030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stCxn id="36" idx="0"/>
            <a:endCxn id="37" idx="2"/>
          </p:cNvCxnSpPr>
          <p:nvPr/>
        </p:nvCxnSpPr>
        <p:spPr>
          <a:xfrm flipV="1">
            <a:off x="2512155" y="1595618"/>
            <a:ext cx="4266264" cy="3956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stCxn id="35" idx="0"/>
            <a:endCxn id="37" idx="2"/>
          </p:cNvCxnSpPr>
          <p:nvPr/>
        </p:nvCxnSpPr>
        <p:spPr>
          <a:xfrm flipV="1">
            <a:off x="4660777" y="1595618"/>
            <a:ext cx="2117642" cy="39566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stCxn id="52" idx="0"/>
            <a:endCxn id="37" idx="2"/>
          </p:cNvCxnSpPr>
          <p:nvPr/>
        </p:nvCxnSpPr>
        <p:spPr>
          <a:xfrm flipV="1">
            <a:off x="6771795" y="1595618"/>
            <a:ext cx="6624" cy="39762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grama de flujo: proceso 30">
            <a:extLst>
              <a:ext uri="{FF2B5EF4-FFF2-40B4-BE49-F238E27FC236}">
                <a16:creationId xmlns:a16="http://schemas.microsoft.com/office/drawing/2014/main" xmlns="" id="{B24313D1-CAA7-4BF1-8373-8957367BB44B}"/>
              </a:ext>
            </a:extLst>
          </p:cNvPr>
          <p:cNvSpPr/>
          <p:nvPr/>
        </p:nvSpPr>
        <p:spPr>
          <a:xfrm>
            <a:off x="10057415" y="1995921"/>
            <a:ext cx="1836525" cy="1411748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municipales.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5" name="Diagrama de flujo: proceso 30">
            <a:extLst>
              <a:ext uri="{FF2B5EF4-FFF2-40B4-BE49-F238E27FC236}">
                <a16:creationId xmlns:a16="http://schemas.microsoft.com/office/drawing/2014/main" xmlns="" id="{8112CF1C-C0BB-4613-9108-DAF82AB41EC0}"/>
              </a:ext>
            </a:extLst>
          </p:cNvPr>
          <p:cNvSpPr/>
          <p:nvPr/>
        </p:nvSpPr>
        <p:spPr>
          <a:xfrm>
            <a:off x="3742514" y="1991281"/>
            <a:ext cx="1836525" cy="140844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Auditoría. Componente 2. Vigilar y controlar el uso de los recursos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públicos.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6" name="Diagrama de flujo: proceso 30">
            <a:extLst>
              <a:ext uri="{FF2B5EF4-FFF2-40B4-BE49-F238E27FC236}">
                <a16:creationId xmlns:a16="http://schemas.microsoft.com/office/drawing/2014/main" xmlns="" id="{79E0EA08-DB92-4F80-9226-736A45F8ADB4}"/>
              </a:ext>
            </a:extLst>
          </p:cNvPr>
          <p:cNvSpPr/>
          <p:nvPr/>
        </p:nvSpPr>
        <p:spPr>
          <a:xfrm>
            <a:off x="1593892" y="1991277"/>
            <a:ext cx="1836525" cy="132933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 OCEG. Componente 1. Implementar y coordinar el Sistema de control y evaluación 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gubernamental.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2" name="Diagrama de flujo: proceso 51">
            <a:extLst>
              <a:ext uri="{FF2B5EF4-FFF2-40B4-BE49-F238E27FC236}">
                <a16:creationId xmlns:a16="http://schemas.microsoft.com/office/drawing/2014/main" xmlns="" id="{CBFBE15F-2994-45BB-8C3F-8A8B86915DC6}"/>
              </a:ext>
            </a:extLst>
          </p:cNvPr>
          <p:cNvSpPr/>
          <p:nvPr/>
        </p:nvSpPr>
        <p:spPr>
          <a:xfrm>
            <a:off x="5853532" y="1993239"/>
            <a:ext cx="1836525" cy="1414430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municipales</a:t>
            </a:r>
            <a:r>
              <a:rPr lang="es-MX" sz="1100" b="1" dirty="0" smtClean="0">
                <a:solidFill>
                  <a:srgbClr val="000000"/>
                </a:solidFill>
                <a:latin typeface="Euphemia"/>
              </a:rPr>
              <a:t>.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8" name="Diagrama de flujo: proceso 30">
            <a:extLst>
              <a:ext uri="{FF2B5EF4-FFF2-40B4-BE49-F238E27FC236}">
                <a16:creationId xmlns:a16="http://schemas.microsoft.com/office/drawing/2014/main" xmlns="" id="{EE0FA8BC-7049-45AB-8F25-C246B22D0DDD}"/>
              </a:ext>
            </a:extLst>
          </p:cNvPr>
          <p:cNvSpPr/>
          <p:nvPr/>
        </p:nvSpPr>
        <p:spPr>
          <a:xfrm>
            <a:off x="8007327" y="1993236"/>
            <a:ext cx="1836525" cy="1414433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seguridad, jueces y médicos legistas.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1" name="Diagrama de flujo: proceso 30">
            <a:extLst>
              <a:ext uri="{FF2B5EF4-FFF2-40B4-BE49-F238E27FC236}">
                <a16:creationId xmlns:a16="http://schemas.microsoft.com/office/drawing/2014/main" xmlns="" id="{50E04F13-EB00-44D3-A926-25B95FFE4DBD}"/>
              </a:ext>
            </a:extLst>
          </p:cNvPr>
          <p:cNvSpPr/>
          <p:nvPr/>
        </p:nvSpPr>
        <p:spPr>
          <a:xfrm>
            <a:off x="4408612" y="5637438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 Avances de las actividades de trabajo documentadas e informadas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1764021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Desarrollo administrativo integral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mejorado de la administración directa y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entidades gubernamentales </a:t>
            </a: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xmlns="" id="{8D4A0971-5C3B-4219-AD4A-8D9E0EAD624A}"/>
              </a:ext>
            </a:extLst>
          </p:cNvPr>
          <p:cNvSpPr/>
          <p:nvPr/>
        </p:nvSpPr>
        <p:spPr>
          <a:xfrm>
            <a:off x="4408615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Información de la declaración patrimonial verificada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1765052" y="5639489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Eventos de capacitación  a servidores públicos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4408613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Situación patrimonial de los servidores públicos registrada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1764021" y="3669178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Trabajo coordinado con Titulares de otras dependencias</a:t>
            </a: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 flipH="1">
            <a:off x="4219199" y="3536722"/>
            <a:ext cx="8417" cy="25542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stCxn id="41" idx="1"/>
            <a:endCxn id="46" idx="3"/>
          </p:cNvCxnSpPr>
          <p:nvPr/>
        </p:nvCxnSpPr>
        <p:spPr>
          <a:xfrm flipH="1" flipV="1">
            <a:off x="4015884" y="6090932"/>
            <a:ext cx="392728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stCxn id="45" idx="1"/>
            <a:endCxn id="44" idx="3"/>
          </p:cNvCxnSpPr>
          <p:nvPr/>
        </p:nvCxnSpPr>
        <p:spPr>
          <a:xfrm flipH="1" flipV="1">
            <a:off x="4005043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4005043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agrama de flujo: proceso 30">
            <a:extLst>
              <a:ext uri="{FF2B5EF4-FFF2-40B4-BE49-F238E27FC236}">
                <a16:creationId xmlns:a16="http://schemas.microsoft.com/office/drawing/2014/main" xmlns="" id="{7666BC83-37EB-4A21-8F1B-A068197119EB}"/>
              </a:ext>
            </a:extLst>
          </p:cNvPr>
          <p:cNvSpPr/>
          <p:nvPr/>
        </p:nvSpPr>
        <p:spPr>
          <a:xfrm>
            <a:off x="7030026" y="4647218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1.8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 Manuales de organización, procedimientos y servicios municipales actualizados.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6" name="Diagrama de flujo: proceso 30">
            <a:extLst>
              <a:ext uri="{FF2B5EF4-FFF2-40B4-BE49-F238E27FC236}">
                <a16:creationId xmlns:a16="http://schemas.microsoft.com/office/drawing/2014/main" xmlns="" id="{19620BB6-664D-49C4-B345-21326CDE7319}"/>
              </a:ext>
            </a:extLst>
          </p:cNvPr>
          <p:cNvSpPr/>
          <p:nvPr/>
        </p:nvSpPr>
        <p:spPr>
          <a:xfrm>
            <a:off x="7030026" y="3673717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Transparencia municipal y participación ciudadana promovida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xmlns="" id="{63CC5713-C2F6-48E3-BCA0-1FBCE64EAAAF}"/>
              </a:ext>
            </a:extLst>
          </p:cNvPr>
          <p:cNvCxnSpPr>
            <a:cxnSpLocks/>
          </p:cNvCxnSpPr>
          <p:nvPr/>
        </p:nvCxnSpPr>
        <p:spPr>
          <a:xfrm>
            <a:off x="9405734" y="3536722"/>
            <a:ext cx="0" cy="15470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xmlns="" id="{525DBEFD-F030-405F-9944-D394E94B6023}"/>
              </a:ext>
            </a:extLst>
          </p:cNvPr>
          <p:cNvCxnSpPr>
            <a:cxnSpLocks/>
            <a:endCxn id="62" idx="3"/>
          </p:cNvCxnSpPr>
          <p:nvPr/>
        </p:nvCxnSpPr>
        <p:spPr>
          <a:xfrm flipH="1">
            <a:off x="9271048" y="5074831"/>
            <a:ext cx="134686" cy="45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xmlns="" id="{3E158D5C-6DC7-42BE-B3A0-8063F131B85E}"/>
              </a:ext>
            </a:extLst>
          </p:cNvPr>
          <p:cNvCxnSpPr>
            <a:cxnSpLocks/>
            <a:endCxn id="66" idx="3"/>
          </p:cNvCxnSpPr>
          <p:nvPr/>
        </p:nvCxnSpPr>
        <p:spPr>
          <a:xfrm flipH="1">
            <a:off x="9271048" y="4098602"/>
            <a:ext cx="13468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: angular 70">
            <a:extLst>
              <a:ext uri="{FF2B5EF4-FFF2-40B4-BE49-F238E27FC236}">
                <a16:creationId xmlns:a16="http://schemas.microsoft.com/office/drawing/2014/main" xmlns="" id="{C3899B90-24C7-47EA-9559-2E9784B3554F}"/>
              </a:ext>
            </a:extLst>
          </p:cNvPr>
          <p:cNvCxnSpPr>
            <a:cxnSpLocks/>
          </p:cNvCxnSpPr>
          <p:nvPr/>
        </p:nvCxnSpPr>
        <p:spPr>
          <a:xfrm rot="10800000">
            <a:off x="2512156" y="3320610"/>
            <a:ext cx="6893579" cy="21611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34" grpId="0" animBg="1"/>
      <p:bldP spid="35" grpId="0" animBg="1"/>
      <p:bldP spid="36" grpId="0" animBg="1"/>
      <p:bldP spid="52" grpId="0" animBg="1"/>
      <p:bldP spid="58" grpId="0" animBg="1"/>
      <p:bldP spid="41" grpId="0" animBg="1"/>
      <p:bldP spid="44" grpId="0" animBg="1"/>
      <p:bldP spid="45" grpId="0" animBg="1"/>
      <p:bldP spid="46" grpId="0" animBg="1"/>
      <p:bldP spid="50" grpId="0" animBg="1"/>
      <p:bldP spid="53" grpId="0" animBg="1"/>
      <p:bldP spid="62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57857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4197259" cy="3605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5589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5590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6771795" y="1595618"/>
            <a:ext cx="6624" cy="35785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iagrama de flujo: proceso 30">
            <a:extLst>
              <a:ext uri="{FF2B5EF4-FFF2-40B4-BE49-F238E27FC236}">
                <a16:creationId xmlns:a16="http://schemas.microsoft.com/office/drawing/2014/main" xmlns="" id="{50E04F13-EB00-44D3-A926-25B95FFE4DBD}"/>
              </a:ext>
            </a:extLst>
          </p:cNvPr>
          <p:cNvSpPr/>
          <p:nvPr/>
        </p:nvSpPr>
        <p:spPr>
          <a:xfrm>
            <a:off x="4408612" y="5637438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Situación financiera verificada de organismos paramunicipales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1764021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Obra pública sin observaciones </a:t>
            </a: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xmlns="" id="{8D4A0971-5C3B-4219-AD4A-8D9E0EAD624A}"/>
              </a:ext>
            </a:extLst>
          </p:cNvPr>
          <p:cNvSpPr/>
          <p:nvPr/>
        </p:nvSpPr>
        <p:spPr>
          <a:xfrm>
            <a:off x="4408615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Ejecución del presupuesto verificado en su apego al cumplimiento normativo 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1765052" y="5639489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Asignación de contratos para la realización de obra pública apegada a la normatividad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4408613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Expedientes técnico de obra revisados en su cumplimiento normativo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1764021" y="3669178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Obra pública construida verificada en su cumplimiento normativo</a:t>
            </a: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4219199" y="3371716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stCxn id="41" idx="1"/>
            <a:endCxn id="46" idx="3"/>
          </p:cNvCxnSpPr>
          <p:nvPr/>
        </p:nvCxnSpPr>
        <p:spPr>
          <a:xfrm flipH="1" flipV="1">
            <a:off x="4015884" y="6090932"/>
            <a:ext cx="392728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stCxn id="45" idx="1"/>
            <a:endCxn id="44" idx="3"/>
          </p:cNvCxnSpPr>
          <p:nvPr/>
        </p:nvCxnSpPr>
        <p:spPr>
          <a:xfrm flipH="1" flipV="1">
            <a:off x="4005043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4005043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xmlns="" id="{4850D227-25E3-4763-B4A2-FB4DBA61E427}"/>
              </a:ext>
            </a:extLst>
          </p:cNvPr>
          <p:cNvSpPr/>
          <p:nvPr/>
        </p:nvSpPr>
        <p:spPr>
          <a:xfrm>
            <a:off x="9540420" y="5637438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2.12 Observaciones atendidas de auditorias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de entes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fiscalizadores </a:t>
            </a:r>
          </a:p>
        </p:txBody>
      </p:sp>
      <p:sp>
        <p:nvSpPr>
          <p:cNvPr id="62" name="Diagrama de flujo: proceso 30">
            <a:extLst>
              <a:ext uri="{FF2B5EF4-FFF2-40B4-BE49-F238E27FC236}">
                <a16:creationId xmlns:a16="http://schemas.microsoft.com/office/drawing/2014/main" xmlns="" id="{7666BC83-37EB-4A21-8F1B-A068197119EB}"/>
              </a:ext>
            </a:extLst>
          </p:cNvPr>
          <p:cNvSpPr/>
          <p:nvPr/>
        </p:nvSpPr>
        <p:spPr>
          <a:xfrm>
            <a:off x="6946008" y="4647218"/>
            <a:ext cx="2325040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2.8 Gestión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correcta verificada de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los fondos revolventes de la administración gubernamental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xmlns="" id="{9A48FD31-2B98-48A7-9EEF-A339730D7E7A}"/>
              </a:ext>
            </a:extLst>
          </p:cNvPr>
          <p:cNvSpPr/>
          <p:nvPr/>
        </p:nvSpPr>
        <p:spPr>
          <a:xfrm>
            <a:off x="9540423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2.11 Cumplimiento verificado del resultados alcanzados de metas y objetivos de planes y programas</a:t>
            </a:r>
          </a:p>
        </p:txBody>
      </p:sp>
      <p:sp>
        <p:nvSpPr>
          <p:cNvPr id="64" name="Diagrama de flujo: proceso 30">
            <a:extLst>
              <a:ext uri="{FF2B5EF4-FFF2-40B4-BE49-F238E27FC236}">
                <a16:creationId xmlns:a16="http://schemas.microsoft.com/office/drawing/2014/main" xmlns="" id="{A9B4C6D9-37D0-416D-AE70-A2CFDF642537}"/>
              </a:ext>
            </a:extLst>
          </p:cNvPr>
          <p:cNvSpPr/>
          <p:nvPr/>
        </p:nvSpPr>
        <p:spPr>
          <a:xfrm>
            <a:off x="6946008" y="5644028"/>
            <a:ext cx="2335881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2.9 Bienes y patrimonios del gobierno central y paramunicipal fiscalizados</a:t>
            </a:r>
          </a:p>
        </p:txBody>
      </p:sp>
      <p:sp>
        <p:nvSpPr>
          <p:cNvPr id="65" name="Diagrama de flujo: proceso 30">
            <a:extLst>
              <a:ext uri="{FF2B5EF4-FFF2-40B4-BE49-F238E27FC236}">
                <a16:creationId xmlns:a16="http://schemas.microsoft.com/office/drawing/2014/main" xmlns="" id="{71175DFC-8CF4-47A5-90AF-CD5A517F45EA}"/>
              </a:ext>
            </a:extLst>
          </p:cNvPr>
          <p:cNvSpPr/>
          <p:nvPr/>
        </p:nvSpPr>
        <p:spPr>
          <a:xfrm>
            <a:off x="9540421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2.10 Procesos de entrega-recepción coordinados</a:t>
            </a:r>
          </a:p>
        </p:txBody>
      </p:sp>
      <p:sp>
        <p:nvSpPr>
          <p:cNvPr id="66" name="Diagrama de flujo: proceso 30">
            <a:extLst>
              <a:ext uri="{FF2B5EF4-FFF2-40B4-BE49-F238E27FC236}">
                <a16:creationId xmlns:a16="http://schemas.microsoft.com/office/drawing/2014/main" xmlns="" id="{19620BB6-664D-49C4-B345-21326CDE7319}"/>
              </a:ext>
            </a:extLst>
          </p:cNvPr>
          <p:cNvSpPr/>
          <p:nvPr/>
        </p:nvSpPr>
        <p:spPr>
          <a:xfrm>
            <a:off x="6946008" y="3673717"/>
            <a:ext cx="2325040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Nominas verificadas en su cumplimiento normativo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xmlns="" id="{63CC5713-C2F6-48E3-BCA0-1FBCE64EAAAF}"/>
              </a:ext>
            </a:extLst>
          </p:cNvPr>
          <p:cNvCxnSpPr>
            <a:cxnSpLocks/>
          </p:cNvCxnSpPr>
          <p:nvPr/>
        </p:nvCxnSpPr>
        <p:spPr>
          <a:xfrm>
            <a:off x="9405734" y="3371716"/>
            <a:ext cx="12781" cy="27204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xmlns="" id="{67F4C810-3DC7-4A72-8327-289F289B94B8}"/>
              </a:ext>
            </a:extLst>
          </p:cNvPr>
          <p:cNvCxnSpPr>
            <a:cxnSpLocks/>
            <a:stCxn id="61" idx="1"/>
            <a:endCxn id="64" idx="3"/>
          </p:cNvCxnSpPr>
          <p:nvPr/>
        </p:nvCxnSpPr>
        <p:spPr>
          <a:xfrm flipH="1">
            <a:off x="9281889" y="6092176"/>
            <a:ext cx="258531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xmlns="" id="{525DBEFD-F030-405F-9944-D394E94B6023}"/>
              </a:ext>
            </a:extLst>
          </p:cNvPr>
          <p:cNvCxnSpPr>
            <a:cxnSpLocks/>
            <a:stCxn id="63" idx="1"/>
            <a:endCxn id="62" idx="3"/>
          </p:cNvCxnSpPr>
          <p:nvPr/>
        </p:nvCxnSpPr>
        <p:spPr>
          <a:xfrm flipH="1" flipV="1">
            <a:off x="9271048" y="5079370"/>
            <a:ext cx="26937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xmlns="" id="{3E158D5C-6DC7-42BE-B3A0-8063F131B85E}"/>
              </a:ext>
            </a:extLst>
          </p:cNvPr>
          <p:cNvCxnSpPr>
            <a:cxnSpLocks/>
            <a:stCxn id="65" idx="1"/>
            <a:endCxn id="66" idx="3"/>
          </p:cNvCxnSpPr>
          <p:nvPr/>
        </p:nvCxnSpPr>
        <p:spPr>
          <a:xfrm flipH="1">
            <a:off x="9271048" y="4097926"/>
            <a:ext cx="269373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agrama de flujo: proceso 30">
            <a:extLst>
              <a:ext uri="{FF2B5EF4-FFF2-40B4-BE49-F238E27FC236}">
                <a16:creationId xmlns:a16="http://schemas.microsoft.com/office/drawing/2014/main" xmlns="" id="{9545424B-6873-4805-ADDA-3AB04EA29CF8}"/>
              </a:ext>
            </a:extLst>
          </p:cNvPr>
          <p:cNvSpPr/>
          <p:nvPr/>
        </p:nvSpPr>
        <p:spPr>
          <a:xfrm>
            <a:off x="10057415" y="1995921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xmlns="" id="{3A2924B3-51F6-4C46-BFB9-E53CC1389954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Auditoría. Componente 2. Vigilar y controlar el uso de los recursos públicos</a:t>
            </a:r>
          </a:p>
        </p:txBody>
      </p:sp>
      <p:sp>
        <p:nvSpPr>
          <p:cNvPr id="74" name="Diagrama de flujo: proceso 30">
            <a:extLst>
              <a:ext uri="{FF2B5EF4-FFF2-40B4-BE49-F238E27FC236}">
                <a16:creationId xmlns:a16="http://schemas.microsoft.com/office/drawing/2014/main" xmlns="" id="{7F16F93C-2C91-4C81-B28C-A285000EB966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 OCEG. Componente 1. Implementar y coordinar el Sistema de control y evaluación gubernamental</a:t>
            </a:r>
          </a:p>
        </p:txBody>
      </p:sp>
      <p:sp>
        <p:nvSpPr>
          <p:cNvPr id="75" name="Diagrama de flujo: proceso 74">
            <a:extLst>
              <a:ext uri="{FF2B5EF4-FFF2-40B4-BE49-F238E27FC236}">
                <a16:creationId xmlns:a16="http://schemas.microsoft.com/office/drawing/2014/main" xmlns="" id="{88578319-1170-47A3-AD31-12F80D76B584}"/>
              </a:ext>
            </a:extLst>
          </p:cNvPr>
          <p:cNvSpPr/>
          <p:nvPr/>
        </p:nvSpPr>
        <p:spPr>
          <a:xfrm>
            <a:off x="5853532" y="1993239"/>
            <a:ext cx="1836525" cy="117491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76" name="Diagrama de flujo: proceso 30">
            <a:extLst>
              <a:ext uri="{FF2B5EF4-FFF2-40B4-BE49-F238E27FC236}">
                <a16:creationId xmlns:a16="http://schemas.microsoft.com/office/drawing/2014/main" xmlns="" id="{E8786239-D432-44F1-B518-B1CE212FA9B7}"/>
              </a:ext>
            </a:extLst>
          </p:cNvPr>
          <p:cNvSpPr/>
          <p:nvPr/>
        </p:nvSpPr>
        <p:spPr>
          <a:xfrm>
            <a:off x="7946397" y="1993237"/>
            <a:ext cx="1990979" cy="131199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77" name="Conector: angular 76">
            <a:extLst>
              <a:ext uri="{FF2B5EF4-FFF2-40B4-BE49-F238E27FC236}">
                <a16:creationId xmlns:a16="http://schemas.microsoft.com/office/drawing/2014/main" xmlns="" id="{4767A6FD-3DA3-4146-BEF9-9D49ADCC64B8}"/>
              </a:ext>
            </a:extLst>
          </p:cNvPr>
          <p:cNvCxnSpPr>
            <a:cxnSpLocks/>
            <a:endCxn id="73" idx="2"/>
          </p:cNvCxnSpPr>
          <p:nvPr/>
        </p:nvCxnSpPr>
        <p:spPr>
          <a:xfrm rot="10800000">
            <a:off x="4660778" y="3154364"/>
            <a:ext cx="4744961" cy="21611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xmlns="" id="{9E5E3152-E76E-4460-A3DE-621952E29163}"/>
              </a:ext>
            </a:extLst>
          </p:cNvPr>
          <p:cNvCxnSpPr>
            <a:cxnSpLocks/>
            <a:endCxn id="73" idx="2"/>
          </p:cNvCxnSpPr>
          <p:nvPr/>
        </p:nvCxnSpPr>
        <p:spPr>
          <a:xfrm flipV="1">
            <a:off x="4184674" y="3154363"/>
            <a:ext cx="476103" cy="21611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81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1" grpId="0" animBg="1"/>
      <p:bldP spid="44" grpId="0" animBg="1"/>
      <p:bldP spid="45" grpId="0" animBg="1"/>
      <p:bldP spid="46" grpId="0" animBg="1"/>
      <p:bldP spid="50" grpId="0" animBg="1"/>
      <p:bldP spid="53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0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 y 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6581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4197259" cy="36849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6385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6385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33131" cy="36581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4349772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3.2 Peticiones ciudadanas seguidas durante todo el proceso hasta su resolución</a:t>
            </a: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xmlns="" id="{8D4A0971-5C3B-4219-AD4A-8D9E0EAD624A}"/>
              </a:ext>
            </a:extLst>
          </p:cNvPr>
          <p:cNvSpPr/>
          <p:nvPr/>
        </p:nvSpPr>
        <p:spPr>
          <a:xfrm>
            <a:off x="6994366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Necesidades ciudadanas recibidas y registradas de primera mano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6994364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3.3 Informar mensualmente del estado de las peticiones recibidas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4349772" y="3669178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3.3 Necesidades ciudadanas de servicios municipales conocidas y documentadas para su atención</a:t>
            </a: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6804949" y="3371716"/>
            <a:ext cx="0" cy="17120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stCxn id="45" idx="1"/>
            <a:endCxn id="44" idx="3"/>
          </p:cNvCxnSpPr>
          <p:nvPr/>
        </p:nvCxnSpPr>
        <p:spPr>
          <a:xfrm flipH="1" flipV="1">
            <a:off x="6590794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6590794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xmlns="" id="{2E31DA99-EB55-4520-A750-B045BF7BA635}"/>
              </a:ext>
            </a:extLst>
          </p:cNvPr>
          <p:cNvCxnSpPr>
            <a:cxnSpLocks/>
          </p:cNvCxnSpPr>
          <p:nvPr/>
        </p:nvCxnSpPr>
        <p:spPr>
          <a:xfrm flipV="1">
            <a:off x="6802272" y="3136345"/>
            <a:ext cx="9278" cy="43379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iagrama de flujo: proceso 30">
            <a:extLst>
              <a:ext uri="{FF2B5EF4-FFF2-40B4-BE49-F238E27FC236}">
                <a16:creationId xmlns:a16="http://schemas.microsoft.com/office/drawing/2014/main" xmlns="" id="{3C8A1848-3C1D-4161-B1A9-385DD96FAFDC}"/>
              </a:ext>
            </a:extLst>
          </p:cNvPr>
          <p:cNvSpPr/>
          <p:nvPr/>
        </p:nvSpPr>
        <p:spPr>
          <a:xfrm>
            <a:off x="10057415" y="1995921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27" name="Diagrama de flujo: proceso 30">
            <a:extLst>
              <a:ext uri="{FF2B5EF4-FFF2-40B4-BE49-F238E27FC236}">
                <a16:creationId xmlns:a16="http://schemas.microsoft.com/office/drawing/2014/main" xmlns="" id="{478C6999-F941-485A-A45D-1C4C288D6589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Auditoría. Componente 2. Vigilar y controlar el uso de los recursos públicos</a:t>
            </a:r>
          </a:p>
        </p:txBody>
      </p:sp>
      <p:sp>
        <p:nvSpPr>
          <p:cNvPr id="28" name="Diagrama de flujo: proceso 30">
            <a:extLst>
              <a:ext uri="{FF2B5EF4-FFF2-40B4-BE49-F238E27FC236}">
                <a16:creationId xmlns:a16="http://schemas.microsoft.com/office/drawing/2014/main" xmlns="" id="{A23CF255-B453-4039-B683-41CA9C0F97BC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 OCEG. Componente 1. Implementar y coordinar el Sistema de control y evaluación gubernamental</a:t>
            </a:r>
          </a:p>
        </p:txBody>
      </p:sp>
      <p:sp>
        <p:nvSpPr>
          <p:cNvPr id="29" name="Diagrama de flujo: proceso 28">
            <a:extLst>
              <a:ext uri="{FF2B5EF4-FFF2-40B4-BE49-F238E27FC236}">
                <a16:creationId xmlns:a16="http://schemas.microsoft.com/office/drawing/2014/main" xmlns="" id="{0C3EE469-BBE6-4583-8CE2-E5EE819A4957}"/>
              </a:ext>
            </a:extLst>
          </p:cNvPr>
          <p:cNvSpPr/>
          <p:nvPr/>
        </p:nvSpPr>
        <p:spPr>
          <a:xfrm>
            <a:off x="5853532" y="1993239"/>
            <a:ext cx="1836525" cy="117491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xmlns="" id="{2B97241C-43D2-477E-983C-FDAB6900CDC3}"/>
              </a:ext>
            </a:extLst>
          </p:cNvPr>
          <p:cNvSpPr/>
          <p:nvPr/>
        </p:nvSpPr>
        <p:spPr>
          <a:xfrm>
            <a:off x="7946397" y="1993236"/>
            <a:ext cx="1897455" cy="134035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413779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4" grpId="0" animBg="1"/>
      <p:bldP spid="45" grpId="0" animBg="1"/>
      <p:bldP spid="50" grpId="0" animBg="1"/>
      <p:bldP spid="53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5785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4197259" cy="36054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558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5590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6771795" y="1595618"/>
            <a:ext cx="6624" cy="35786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iagrama de flujo: proceso 30">
            <a:extLst>
              <a:ext uri="{FF2B5EF4-FFF2-40B4-BE49-F238E27FC236}">
                <a16:creationId xmlns:a16="http://schemas.microsoft.com/office/drawing/2014/main" xmlns="" id="{50E04F13-EB00-44D3-A926-25B95FFE4DBD}"/>
              </a:ext>
            </a:extLst>
          </p:cNvPr>
          <p:cNvSpPr/>
          <p:nvPr/>
        </p:nvSpPr>
        <p:spPr>
          <a:xfrm>
            <a:off x="7008691" y="5637438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4.6 Interesados notificados de los procedimientos por posible responsabilidad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administrativa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4045985" y="4642679"/>
            <a:ext cx="255913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4.2 Procedimientos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de investigación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tramitados</a:t>
            </a: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xmlns="" id="{8D4A0971-5C3B-4219-AD4A-8D9E0EAD624A}"/>
              </a:ext>
            </a:extLst>
          </p:cNvPr>
          <p:cNvSpPr/>
          <p:nvPr/>
        </p:nvSpPr>
        <p:spPr>
          <a:xfrm>
            <a:off x="7008694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4.5 Constancias y/o tarjetas informativas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4092468" y="5639489"/>
            <a:ext cx="2523495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4.3 Recomendaciones presentadas a la Junta de Honor, Selección y Promoción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7008692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4.4 Procedimientos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de investigación tramitados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en audiencias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4045985" y="3537827"/>
            <a:ext cx="2559137" cy="981121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 Quejas, denuncias e información presentada relativa a la actuación del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personal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6806907" y="3560315"/>
            <a:ext cx="12371" cy="2544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stCxn id="41" idx="1"/>
            <a:endCxn id="46" idx="3"/>
          </p:cNvCxnSpPr>
          <p:nvPr/>
        </p:nvCxnSpPr>
        <p:spPr>
          <a:xfrm flipH="1" flipV="1">
            <a:off x="6615963" y="6090932"/>
            <a:ext cx="392728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stCxn id="45" idx="1"/>
            <a:endCxn id="44" idx="3"/>
          </p:cNvCxnSpPr>
          <p:nvPr/>
        </p:nvCxnSpPr>
        <p:spPr>
          <a:xfrm flipH="1" flipV="1">
            <a:off x="6605122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</p:cNvCxnSpPr>
          <p:nvPr/>
        </p:nvCxnSpPr>
        <p:spPr>
          <a:xfrm flipH="1">
            <a:off x="6615963" y="4097926"/>
            <a:ext cx="392729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xmlns="" id="{9E8C6544-E4F8-4DF7-8BD6-42547F822FC1}"/>
              </a:ext>
            </a:extLst>
          </p:cNvPr>
          <p:cNvCxnSpPr>
            <a:cxnSpLocks/>
          </p:cNvCxnSpPr>
          <p:nvPr/>
        </p:nvCxnSpPr>
        <p:spPr>
          <a:xfrm flipV="1">
            <a:off x="6806907" y="3303197"/>
            <a:ext cx="2118683" cy="25711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agrama de flujo: proceso 30">
            <a:extLst>
              <a:ext uri="{FF2B5EF4-FFF2-40B4-BE49-F238E27FC236}">
                <a16:creationId xmlns:a16="http://schemas.microsoft.com/office/drawing/2014/main" xmlns="" id="{7666BC83-37EB-4A21-8F1B-A068197119EB}"/>
              </a:ext>
            </a:extLst>
          </p:cNvPr>
          <p:cNvSpPr/>
          <p:nvPr/>
        </p:nvSpPr>
        <p:spPr>
          <a:xfrm>
            <a:off x="9630105" y="4647218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4.8 Condiciones laborales y profesionales de seguridad pública mejoradas </a:t>
            </a:r>
          </a:p>
        </p:txBody>
      </p:sp>
      <p:sp>
        <p:nvSpPr>
          <p:cNvPr id="64" name="Diagrama de flujo: proceso 30">
            <a:extLst>
              <a:ext uri="{FF2B5EF4-FFF2-40B4-BE49-F238E27FC236}">
                <a16:creationId xmlns:a16="http://schemas.microsoft.com/office/drawing/2014/main" xmlns="" id="{A9B4C6D9-37D0-416D-AE70-A2CFDF642537}"/>
              </a:ext>
            </a:extLst>
          </p:cNvPr>
          <p:cNvSpPr/>
          <p:nvPr/>
        </p:nvSpPr>
        <p:spPr>
          <a:xfrm>
            <a:off x="9631136" y="5644028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4.9 Actuación de policías, jueces y médicos legistas supervisada</a:t>
            </a:r>
          </a:p>
        </p:txBody>
      </p:sp>
      <p:sp>
        <p:nvSpPr>
          <p:cNvPr id="66" name="Diagrama de flujo: proceso 30">
            <a:extLst>
              <a:ext uri="{FF2B5EF4-FFF2-40B4-BE49-F238E27FC236}">
                <a16:creationId xmlns:a16="http://schemas.microsoft.com/office/drawing/2014/main" xmlns="" id="{19620BB6-664D-49C4-B345-21326CDE7319}"/>
              </a:ext>
            </a:extLst>
          </p:cNvPr>
          <p:cNvSpPr/>
          <p:nvPr/>
        </p:nvSpPr>
        <p:spPr>
          <a:xfrm>
            <a:off x="9630105" y="3673717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4.7 Ciudadanía vinculada con los cuerpos de seguridad pública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xmlns="" id="{63CC5713-C2F6-48E3-BCA0-1FBCE64EAAAF}"/>
              </a:ext>
            </a:extLst>
          </p:cNvPr>
          <p:cNvCxnSpPr>
            <a:cxnSpLocks/>
          </p:cNvCxnSpPr>
          <p:nvPr/>
        </p:nvCxnSpPr>
        <p:spPr>
          <a:xfrm>
            <a:off x="12005813" y="3533080"/>
            <a:ext cx="12781" cy="25712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xmlns="" id="{67F4C810-3DC7-4A72-8327-289F289B94B8}"/>
              </a:ext>
            </a:extLst>
          </p:cNvPr>
          <p:cNvCxnSpPr>
            <a:cxnSpLocks/>
            <a:endCxn id="64" idx="3"/>
          </p:cNvCxnSpPr>
          <p:nvPr/>
        </p:nvCxnSpPr>
        <p:spPr>
          <a:xfrm flipH="1">
            <a:off x="11881968" y="6090932"/>
            <a:ext cx="136626" cy="45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xmlns="" id="{525DBEFD-F030-405F-9944-D394E94B6023}"/>
              </a:ext>
            </a:extLst>
          </p:cNvPr>
          <p:cNvCxnSpPr>
            <a:cxnSpLocks/>
            <a:endCxn id="62" idx="3"/>
          </p:cNvCxnSpPr>
          <p:nvPr/>
        </p:nvCxnSpPr>
        <p:spPr>
          <a:xfrm flipH="1">
            <a:off x="11871127" y="5074831"/>
            <a:ext cx="147467" cy="45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xmlns="" id="{3E158D5C-6DC7-42BE-B3A0-8063F131B85E}"/>
              </a:ext>
            </a:extLst>
          </p:cNvPr>
          <p:cNvCxnSpPr>
            <a:cxnSpLocks/>
            <a:endCxn id="66" idx="3"/>
          </p:cNvCxnSpPr>
          <p:nvPr/>
        </p:nvCxnSpPr>
        <p:spPr>
          <a:xfrm flipH="1">
            <a:off x="11871127" y="4098602"/>
            <a:ext cx="14746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: angular 70">
            <a:extLst>
              <a:ext uri="{FF2B5EF4-FFF2-40B4-BE49-F238E27FC236}">
                <a16:creationId xmlns:a16="http://schemas.microsoft.com/office/drawing/2014/main" xmlns="" id="{C3899B90-24C7-47EA-9559-2E9784B3554F}"/>
              </a:ext>
            </a:extLst>
          </p:cNvPr>
          <p:cNvCxnSpPr>
            <a:cxnSpLocks/>
          </p:cNvCxnSpPr>
          <p:nvPr/>
        </p:nvCxnSpPr>
        <p:spPr>
          <a:xfrm rot="10800000">
            <a:off x="8925590" y="3303197"/>
            <a:ext cx="3080224" cy="243334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xmlns="" id="{605190DC-2FF5-4747-896C-FB1985FA8AB9}"/>
              </a:ext>
            </a:extLst>
          </p:cNvPr>
          <p:cNvSpPr/>
          <p:nvPr/>
        </p:nvSpPr>
        <p:spPr>
          <a:xfrm>
            <a:off x="10057415" y="1995921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xmlns="" id="{AEF22C2E-93B1-4E88-B0AD-7F60A6814BE9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Auditoría. Componente 2. Vigilar y controlar el uso de los recursos públicos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xmlns="" id="{6DE7C299-5494-4970-B17E-FB06E8C91800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 OCEG. Componente 1. Implementar y coordinar el Sistema de control y evaluación gubernamental</a:t>
            </a:r>
          </a:p>
        </p:txBody>
      </p:sp>
      <p:sp>
        <p:nvSpPr>
          <p:cNvPr id="65" name="Diagrama de flujo: proceso 64">
            <a:extLst>
              <a:ext uri="{FF2B5EF4-FFF2-40B4-BE49-F238E27FC236}">
                <a16:creationId xmlns:a16="http://schemas.microsoft.com/office/drawing/2014/main" xmlns="" id="{F00E07AC-F464-4456-9FA1-B4E7F47A20E1}"/>
              </a:ext>
            </a:extLst>
          </p:cNvPr>
          <p:cNvSpPr/>
          <p:nvPr/>
        </p:nvSpPr>
        <p:spPr>
          <a:xfrm>
            <a:off x="5853532" y="1993239"/>
            <a:ext cx="1836525" cy="117491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xmlns="" id="{96456971-8A35-4996-8C56-E00337C99AB2}"/>
              </a:ext>
            </a:extLst>
          </p:cNvPr>
          <p:cNvSpPr/>
          <p:nvPr/>
        </p:nvSpPr>
        <p:spPr>
          <a:xfrm>
            <a:off x="7964551" y="1993236"/>
            <a:ext cx="1879302" cy="134035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52290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1" grpId="0" animBg="1"/>
      <p:bldP spid="44" grpId="0" animBg="1"/>
      <p:bldP spid="45" grpId="0" animBg="1"/>
      <p:bldP spid="46" grpId="0" animBg="1"/>
      <p:bldP spid="50" grpId="0" animBg="1"/>
      <p:bldP spid="53" grpId="0" animBg="1"/>
      <p:bldP spid="62" grpId="0" animBg="1"/>
      <p:bldP spid="64" grpId="0" animBg="1"/>
      <p:bldP spid="66" grpId="0" animBg="1"/>
      <p:bldP spid="40" grpId="0" animBg="1"/>
      <p:bldP spid="61" grpId="0" animBg="1"/>
      <p:bldP spid="63" grpId="0" animBg="1"/>
      <p:bldP spid="65" grpId="0" animBg="1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F9403F3-BE28-4228-A7DD-DADBA39620FC}"/>
              </a:ext>
            </a:extLst>
          </p:cNvPr>
          <p:cNvSpPr/>
          <p:nvPr/>
        </p:nvSpPr>
        <p:spPr>
          <a:xfrm>
            <a:off x="3193832" y="270623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PP- 016 - CONTROL INTERNO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xmlns="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xmlns="" id="{2737F426-B990-40EF-BC1F-1AEBFF148564}"/>
              </a:ext>
            </a:extLst>
          </p:cNvPr>
          <p:cNvSpPr/>
          <p:nvPr/>
        </p:nvSpPr>
        <p:spPr>
          <a:xfrm rot="16200000">
            <a:off x="520971" y="2535380"/>
            <a:ext cx="1149077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xmlns="" id="{76FC51BF-4280-4EFC-BA8B-ED62AA058D51}"/>
              </a:ext>
            </a:extLst>
          </p:cNvPr>
          <p:cNvSpPr/>
          <p:nvPr/>
        </p:nvSpPr>
        <p:spPr>
          <a:xfrm rot="16200000">
            <a:off x="-232151" y="5104488"/>
            <a:ext cx="26553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xmlns="" id="{70CD0907-C320-4D7D-9402-59F3D38E3C9D}"/>
              </a:ext>
            </a:extLst>
          </p:cNvPr>
          <p:cNvSpPr/>
          <p:nvPr/>
        </p:nvSpPr>
        <p:spPr>
          <a:xfrm>
            <a:off x="1819301" y="1081377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Gestionar y controlar los recursos públicos con eficiencia, honradez, transparencia,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cumpliendo con la normatividad y atendiendo oportunamente las peticiones ciudadanas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xmlns="" id="{845BD742-1A1B-4CF1-BE51-39ECC9750287}"/>
              </a:ext>
            </a:extLst>
          </p:cNvPr>
          <p:cNvCxnSpPr>
            <a:cxnSpLocks/>
            <a:endCxn id="37" idx="2"/>
          </p:cNvCxnSpPr>
          <p:nvPr/>
        </p:nvCxnSpPr>
        <p:spPr>
          <a:xfrm flipH="1" flipV="1">
            <a:off x="6778419" y="1595618"/>
            <a:ext cx="2147171" cy="35785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xmlns="" id="{74F459F0-5C46-40AC-8463-C3960396BAB3}"/>
              </a:ext>
            </a:extLst>
          </p:cNvPr>
          <p:cNvCxnSpPr>
            <a:cxnSpLocks/>
            <a:stCxn id="40" idx="0"/>
            <a:endCxn id="37" idx="2"/>
          </p:cNvCxnSpPr>
          <p:nvPr/>
        </p:nvCxnSpPr>
        <p:spPr>
          <a:xfrm flipH="1" flipV="1">
            <a:off x="6778419" y="1595618"/>
            <a:ext cx="4197259" cy="20027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xmlns="" id="{B9E2FB0C-372C-4A47-BB4F-AA50F1A7333F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2512155" y="1595618"/>
            <a:ext cx="4266264" cy="3558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xmlns="" id="{0F56CCA5-0CB9-4508-BA66-0A089C4820A0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4660777" y="1595618"/>
            <a:ext cx="2117642" cy="35590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xmlns="" id="{BF6C4C3A-92DD-4243-85CA-9258C9F1452A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6771795" y="1595618"/>
            <a:ext cx="6624" cy="35786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iagrama de flujo: proceso 30">
            <a:extLst>
              <a:ext uri="{FF2B5EF4-FFF2-40B4-BE49-F238E27FC236}">
                <a16:creationId xmlns:a16="http://schemas.microsoft.com/office/drawing/2014/main" xmlns="" id="{50E04F13-EB00-44D3-A926-25B95FFE4DBD}"/>
              </a:ext>
            </a:extLst>
          </p:cNvPr>
          <p:cNvSpPr/>
          <p:nvPr/>
        </p:nvSpPr>
        <p:spPr>
          <a:xfrm>
            <a:off x="7032543" y="5637438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5.6 Acuerdos dictados ante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Unidad Substanciadora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por Procedimientos de responsabilidad administrativa 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xmlns="" id="{7C8E3129-3A8C-4FD9-A22B-9356684978E0}"/>
              </a:ext>
            </a:extLst>
          </p:cNvPr>
          <p:cNvSpPr/>
          <p:nvPr/>
        </p:nvSpPr>
        <p:spPr>
          <a:xfrm>
            <a:off x="4130003" y="4642679"/>
            <a:ext cx="249897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5.2 interesados informados del resultado de la denuncia de presunta responsabilidad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administrativa 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xmlns="" id="{8D4A0971-5C3B-4219-AD4A-8D9E0EAD624A}"/>
              </a:ext>
            </a:extLst>
          </p:cNvPr>
          <p:cNvSpPr/>
          <p:nvPr/>
        </p:nvSpPr>
        <p:spPr>
          <a:xfrm>
            <a:off x="7032546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5.5 Procedimientos de responsabilidad administrativa substanciados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xmlns="" id="{1AAA991B-783C-4C5B-B799-038DBB2E181E}"/>
              </a:ext>
            </a:extLst>
          </p:cNvPr>
          <p:cNvSpPr/>
          <p:nvPr/>
        </p:nvSpPr>
        <p:spPr>
          <a:xfrm>
            <a:off x="4130003" y="5639489"/>
            <a:ext cx="250981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5.3 Acuerdos dictados para el seguimiento de la denuncia de presunta responsabilidad administrativa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xmlns="" id="{12730961-4602-459B-B801-1561D1769344}"/>
              </a:ext>
            </a:extLst>
          </p:cNvPr>
          <p:cNvSpPr/>
          <p:nvPr/>
        </p:nvSpPr>
        <p:spPr>
          <a:xfrm>
            <a:off x="7032544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5.4 Audiencias celebradas de seguimiento de la denuncia de presunta responsabilidad administrativa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xmlns="" id="{CA8D9372-C6F9-4201-9467-D493C196218C}"/>
              </a:ext>
            </a:extLst>
          </p:cNvPr>
          <p:cNvSpPr/>
          <p:nvPr/>
        </p:nvSpPr>
        <p:spPr>
          <a:xfrm>
            <a:off x="4130003" y="3669178"/>
            <a:ext cx="2498971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5.1 </a:t>
            </a:r>
            <a:r>
              <a:rPr lang="pt-BR" sz="1200" b="1" dirty="0">
                <a:solidFill>
                  <a:srgbClr val="000000"/>
                </a:solidFill>
                <a:latin typeface="Euphemia"/>
              </a:rPr>
              <a:t>Denuncias atendidas por presuntas faltas </a:t>
            </a:r>
            <a:r>
              <a:rPr lang="pt-BR" sz="1200" b="1" dirty="0" smtClean="0">
                <a:solidFill>
                  <a:srgbClr val="000000"/>
                </a:solidFill>
                <a:latin typeface="Euphemia"/>
              </a:rPr>
              <a:t>administrativas en Unidad Investigadora</a:t>
            </a:r>
            <a:endParaRPr lang="pt-BR" sz="1200" b="1" dirty="0">
              <a:solidFill>
                <a:srgbClr val="000000"/>
              </a:solidFill>
              <a:latin typeface="Euphemia"/>
            </a:endParaRPr>
          </a:p>
          <a:p>
            <a:pPr algn="ctr">
              <a:defRPr/>
            </a:pP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2D8813B3-5933-4936-A731-F8B875B44E12}"/>
              </a:ext>
            </a:extLst>
          </p:cNvPr>
          <p:cNvCxnSpPr>
            <a:cxnSpLocks/>
          </p:cNvCxnSpPr>
          <p:nvPr/>
        </p:nvCxnSpPr>
        <p:spPr>
          <a:xfrm>
            <a:off x="6843130" y="3371716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BABD0E65-2766-492D-9EF3-F97253E4460F}"/>
              </a:ext>
            </a:extLst>
          </p:cNvPr>
          <p:cNvCxnSpPr>
            <a:cxnSpLocks/>
            <a:stCxn id="41" idx="1"/>
            <a:endCxn id="46" idx="3"/>
          </p:cNvCxnSpPr>
          <p:nvPr/>
        </p:nvCxnSpPr>
        <p:spPr>
          <a:xfrm flipH="1" flipV="1">
            <a:off x="6639815" y="6090932"/>
            <a:ext cx="392728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DA9D609E-9926-429A-88D8-5E8FE5F0FD17}"/>
              </a:ext>
            </a:extLst>
          </p:cNvPr>
          <p:cNvCxnSpPr>
            <a:cxnSpLocks/>
            <a:stCxn id="45" idx="1"/>
            <a:endCxn id="44" idx="3"/>
          </p:cNvCxnSpPr>
          <p:nvPr/>
        </p:nvCxnSpPr>
        <p:spPr>
          <a:xfrm flipH="1" flipV="1">
            <a:off x="6628974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1C91E4DC-29DC-41EF-B5B7-26ECAC8CDFA9}"/>
              </a:ext>
            </a:extLst>
          </p:cNvPr>
          <p:cNvCxnSpPr>
            <a:cxnSpLocks/>
            <a:stCxn id="50" idx="1"/>
            <a:endCxn id="53" idx="3"/>
          </p:cNvCxnSpPr>
          <p:nvPr/>
        </p:nvCxnSpPr>
        <p:spPr>
          <a:xfrm flipH="1" flipV="1">
            <a:off x="6628974" y="4094063"/>
            <a:ext cx="403570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xmlns="" id="{9E8C6544-E4F8-4DF7-8BD6-42547F822FC1}"/>
              </a:ext>
            </a:extLst>
          </p:cNvPr>
          <p:cNvCxnSpPr>
            <a:cxnSpLocks/>
          </p:cNvCxnSpPr>
          <p:nvPr/>
        </p:nvCxnSpPr>
        <p:spPr>
          <a:xfrm flipV="1">
            <a:off x="6830759" y="3147285"/>
            <a:ext cx="4144919" cy="23821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agrama de flujo: proceso 30">
            <a:extLst>
              <a:ext uri="{FF2B5EF4-FFF2-40B4-BE49-F238E27FC236}">
                <a16:creationId xmlns:a16="http://schemas.microsoft.com/office/drawing/2014/main" xmlns="" id="{7666BC83-37EB-4A21-8F1B-A068197119EB}"/>
              </a:ext>
            </a:extLst>
          </p:cNvPr>
          <p:cNvSpPr/>
          <p:nvPr/>
        </p:nvSpPr>
        <p:spPr>
          <a:xfrm>
            <a:off x="9653957" y="4913918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5.8 Interesados notificados de expedientes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tramitados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4" name="Diagrama de flujo: proceso 30">
            <a:extLst>
              <a:ext uri="{FF2B5EF4-FFF2-40B4-BE49-F238E27FC236}">
                <a16:creationId xmlns:a16="http://schemas.microsoft.com/office/drawing/2014/main" xmlns="" id="{A9B4C6D9-37D0-416D-AE70-A2CFDF642537}"/>
              </a:ext>
            </a:extLst>
          </p:cNvPr>
          <p:cNvSpPr/>
          <p:nvPr/>
        </p:nvSpPr>
        <p:spPr>
          <a:xfrm>
            <a:off x="9654988" y="5939134"/>
            <a:ext cx="2250832" cy="60777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5.9 Asuntos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del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Gobierno del Estado atendidos</a:t>
            </a:r>
          </a:p>
        </p:txBody>
      </p:sp>
      <p:sp>
        <p:nvSpPr>
          <p:cNvPr id="66" name="Diagrama de flujo: proceso 30">
            <a:extLst>
              <a:ext uri="{FF2B5EF4-FFF2-40B4-BE49-F238E27FC236}">
                <a16:creationId xmlns:a16="http://schemas.microsoft.com/office/drawing/2014/main" xmlns="" id="{19620BB6-664D-49C4-B345-21326CDE7319}"/>
              </a:ext>
            </a:extLst>
          </p:cNvPr>
          <p:cNvSpPr/>
          <p:nvPr/>
        </p:nvSpPr>
        <p:spPr>
          <a:xfrm>
            <a:off x="9653957" y="3673716"/>
            <a:ext cx="2241022" cy="114593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5.7 Audiencias celebradas para seguimiento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por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Procedimientos de responsabilidad administrativa 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xmlns="" id="{63CC5713-C2F6-48E3-BCA0-1FBCE64EAAAF}"/>
              </a:ext>
            </a:extLst>
          </p:cNvPr>
          <p:cNvCxnSpPr>
            <a:cxnSpLocks/>
          </p:cNvCxnSpPr>
          <p:nvPr/>
        </p:nvCxnSpPr>
        <p:spPr>
          <a:xfrm>
            <a:off x="12029665" y="3371716"/>
            <a:ext cx="12781" cy="27204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xmlns="" id="{67F4C810-3DC7-4A72-8327-289F289B94B8}"/>
              </a:ext>
            </a:extLst>
          </p:cNvPr>
          <p:cNvCxnSpPr>
            <a:cxnSpLocks/>
            <a:endCxn id="64" idx="3"/>
          </p:cNvCxnSpPr>
          <p:nvPr/>
        </p:nvCxnSpPr>
        <p:spPr>
          <a:xfrm flipH="1">
            <a:off x="11905820" y="6090932"/>
            <a:ext cx="136626" cy="1520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xmlns="" id="{525DBEFD-F030-405F-9944-D394E94B6023}"/>
              </a:ext>
            </a:extLst>
          </p:cNvPr>
          <p:cNvCxnSpPr>
            <a:cxnSpLocks/>
            <a:endCxn id="62" idx="3"/>
          </p:cNvCxnSpPr>
          <p:nvPr/>
        </p:nvCxnSpPr>
        <p:spPr>
          <a:xfrm flipH="1">
            <a:off x="11894979" y="5341531"/>
            <a:ext cx="147467" cy="45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xmlns="" id="{3E158D5C-6DC7-42BE-B3A0-8063F131B85E}"/>
              </a:ext>
            </a:extLst>
          </p:cNvPr>
          <p:cNvCxnSpPr>
            <a:cxnSpLocks/>
            <a:endCxn id="66" idx="3"/>
          </p:cNvCxnSpPr>
          <p:nvPr/>
        </p:nvCxnSpPr>
        <p:spPr>
          <a:xfrm flipH="1">
            <a:off x="11894979" y="4098602"/>
            <a:ext cx="147468" cy="1480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: angular 70">
            <a:extLst>
              <a:ext uri="{FF2B5EF4-FFF2-40B4-BE49-F238E27FC236}">
                <a16:creationId xmlns:a16="http://schemas.microsoft.com/office/drawing/2014/main" xmlns="" id="{C3899B90-24C7-47EA-9559-2E9784B3554F}"/>
              </a:ext>
            </a:extLst>
          </p:cNvPr>
          <p:cNvCxnSpPr>
            <a:cxnSpLocks/>
          </p:cNvCxnSpPr>
          <p:nvPr/>
        </p:nvCxnSpPr>
        <p:spPr>
          <a:xfrm rot="10800000">
            <a:off x="10975678" y="3147286"/>
            <a:ext cx="1053988" cy="224437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xmlns="" id="{37C751EF-8915-45B9-9A44-66531A2925D6}"/>
              </a:ext>
            </a:extLst>
          </p:cNvPr>
          <p:cNvSpPr/>
          <p:nvPr/>
        </p:nvSpPr>
        <p:spPr>
          <a:xfrm>
            <a:off x="10057415" y="1795896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jurídicos. Componente 5. Atender y resolver las quejas y denuncias del desempeño de los servidores públicos municipales</a:t>
            </a:r>
          </a:p>
        </p:txBody>
      </p: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xmlns="" id="{CB8A8E9D-AAD3-45AF-8EFD-81B2DEFA5EB5}"/>
              </a:ext>
            </a:extLst>
          </p:cNvPr>
          <p:cNvSpPr/>
          <p:nvPr/>
        </p:nvSpPr>
        <p:spPr>
          <a:xfrm>
            <a:off x="3742514" y="1991281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Auditoría. Componente 2. Vigilar y controlar el uso de los recursos públicos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xmlns="" id="{633BDF4C-6C08-447E-B82D-150034A07C57}"/>
              </a:ext>
            </a:extLst>
          </p:cNvPr>
          <p:cNvSpPr/>
          <p:nvPr/>
        </p:nvSpPr>
        <p:spPr>
          <a:xfrm>
            <a:off x="1593892" y="1991278"/>
            <a:ext cx="1836525" cy="116308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 OCEG. Componente 1. Implementar y coordinar el Sistema de control y evaluación gubernamental</a:t>
            </a:r>
          </a:p>
        </p:txBody>
      </p:sp>
      <p:sp>
        <p:nvSpPr>
          <p:cNvPr id="65" name="Diagrama de flujo: proceso 64">
            <a:extLst>
              <a:ext uri="{FF2B5EF4-FFF2-40B4-BE49-F238E27FC236}">
                <a16:creationId xmlns:a16="http://schemas.microsoft.com/office/drawing/2014/main" xmlns="" id="{0E633595-6AF7-4965-8540-FA2E817B731E}"/>
              </a:ext>
            </a:extLst>
          </p:cNvPr>
          <p:cNvSpPr/>
          <p:nvPr/>
        </p:nvSpPr>
        <p:spPr>
          <a:xfrm>
            <a:off x="5853532" y="1993239"/>
            <a:ext cx="1836525" cy="117491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Atención ciudadana. Componente 3 Atender oportunamente las peticiones ciudadanas de servicios municipales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xmlns="" id="{61D9D27B-1CC7-45DE-BBA3-4C180B94A554}"/>
              </a:ext>
            </a:extLst>
          </p:cNvPr>
          <p:cNvSpPr/>
          <p:nvPr/>
        </p:nvSpPr>
        <p:spPr>
          <a:xfrm>
            <a:off x="8007327" y="1993237"/>
            <a:ext cx="1916602" cy="1311628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Asuntos internos. Componente 4. Atender y resolver las quejas y denuncias del desempeño del personal de seguridad, jueces y médicos legistas.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1964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41" grpId="0" animBg="1"/>
      <p:bldP spid="44" grpId="0" animBg="1"/>
      <p:bldP spid="45" grpId="0" animBg="1"/>
      <p:bldP spid="46" grpId="0" animBg="1"/>
      <p:bldP spid="50" grpId="0" animBg="1"/>
      <p:bldP spid="53" grpId="0" animBg="1"/>
      <p:bldP spid="62" grpId="0" animBg="1"/>
      <p:bldP spid="64" grpId="0" animBg="1"/>
      <p:bldP spid="66" grpId="0" animBg="1"/>
      <p:bldP spid="40" grpId="0" animBg="1"/>
      <p:bldP spid="61" grpId="0" animBg="1"/>
      <p:bldP spid="63" grpId="0" animBg="1"/>
      <p:bldP spid="65" grpId="0" animBg="1"/>
      <p:bldP spid="7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885</TotalTime>
  <Words>1058</Words>
  <Application>Microsoft Office PowerPoint</Application>
  <PresentationFormat>Panorámica</PresentationFormat>
  <Paragraphs>107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Usuario</cp:lastModifiedBy>
  <cp:revision>48</cp:revision>
  <dcterms:created xsi:type="dcterms:W3CDTF">2020-01-30T03:52:29Z</dcterms:created>
  <dcterms:modified xsi:type="dcterms:W3CDTF">2020-03-31T17:59:34Z</dcterms:modified>
</cp:coreProperties>
</file>